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503" r:id="rId2"/>
    <p:sldId id="510" r:id="rId3"/>
    <p:sldId id="509" r:id="rId4"/>
    <p:sldId id="511" r:id="rId5"/>
    <p:sldId id="512" r:id="rId6"/>
    <p:sldId id="513" r:id="rId7"/>
    <p:sldId id="514" r:id="rId8"/>
    <p:sldId id="515" r:id="rId9"/>
    <p:sldId id="522" r:id="rId10"/>
    <p:sldId id="516" r:id="rId11"/>
    <p:sldId id="518" r:id="rId12"/>
    <p:sldId id="517" r:id="rId13"/>
    <p:sldId id="521" r:id="rId14"/>
    <p:sldId id="519" r:id="rId15"/>
    <p:sldId id="520" r:id="rId16"/>
    <p:sldId id="523" r:id="rId17"/>
    <p:sldId id="526" r:id="rId18"/>
    <p:sldId id="524" r:id="rId19"/>
    <p:sldId id="525" r:id="rId20"/>
    <p:sldId id="527" r:id="rId21"/>
    <p:sldId id="528" r:id="rId22"/>
    <p:sldId id="529" r:id="rId23"/>
    <p:sldId id="535" r:id="rId24"/>
    <p:sldId id="532" r:id="rId25"/>
    <p:sldId id="530" r:id="rId26"/>
    <p:sldId id="531" r:id="rId27"/>
    <p:sldId id="533" r:id="rId28"/>
    <p:sldId id="534" r:id="rId29"/>
    <p:sldId id="536" r:id="rId30"/>
    <p:sldId id="53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5014"/>
    <a:srgbClr val="87319F"/>
    <a:srgbClr val="3232E6"/>
    <a:srgbClr val="B533BF"/>
    <a:srgbClr val="F917D9"/>
    <a:srgbClr val="C245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648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5.jpe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jpe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11"/>
          <p:cNvSpPr txBox="1">
            <a:spLocks noChangeArrowheads="1"/>
          </p:cNvSpPr>
          <p:nvPr/>
        </p:nvSpPr>
        <p:spPr bwMode="auto">
          <a:xfrm>
            <a:off x="5029200" y="4766608"/>
            <a:ext cx="3810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Cyclohexane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</a:rPr>
              <a:t>,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</a:rPr>
              <a:t>the true </a:t>
            </a:r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</a:rPr>
              <a:t>Lord of the Rings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</a:rPr>
              <a:t> (in organic chemistry; mastering it will give you great power indeed!)</a:t>
            </a:r>
          </a:p>
        </p:txBody>
      </p:sp>
      <p:sp>
        <p:nvSpPr>
          <p:cNvPr id="32773" name="Text Box 13"/>
          <p:cNvSpPr txBox="1">
            <a:spLocks noChangeArrowheads="1"/>
          </p:cNvSpPr>
          <p:nvPr/>
        </p:nvSpPr>
        <p:spPr bwMode="auto">
          <a:xfrm>
            <a:off x="510438" y="4924808"/>
            <a:ext cx="396579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87319F"/>
                </a:solidFill>
                <a:latin typeface="Times New Roman" pitchFamily="18" charset="0"/>
              </a:rPr>
              <a:t>Lord of the Rings</a:t>
            </a:r>
            <a:r>
              <a:rPr lang="en-US" sz="2400" b="1" dirty="0">
                <a:solidFill>
                  <a:srgbClr val="87319F"/>
                </a:solidFill>
                <a:latin typeface="Times New Roman" pitchFamily="18" charset="0"/>
              </a:rPr>
              <a:t> in Middle Earth.  The bearer has immense power, but it’s all fantasy.</a:t>
            </a:r>
          </a:p>
        </p:txBody>
      </p:sp>
      <p:pic>
        <p:nvPicPr>
          <p:cNvPr id="6" name="Picture 3" descr="solomons11_figun_04_p14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b="16498"/>
          <a:stretch/>
        </p:blipFill>
        <p:spPr bwMode="auto">
          <a:xfrm>
            <a:off x="5257800" y="1634320"/>
            <a:ext cx="3200400" cy="23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38243" name="Picture 3" descr="Image result for lord of the r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1" y="1219200"/>
            <a:ext cx="4578788" cy="34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Ring-Flipping of 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5" descr="04_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3" y="2057400"/>
            <a:ext cx="8896854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9100" y="999036"/>
            <a:ext cx="8305800" cy="75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Chair conformations readily interconvert, resulting in the exchange of axial and equatorial positions by a </a:t>
            </a:r>
            <a:r>
              <a:rPr lang="en-US" altLang="en-US" sz="2000" b="1" dirty="0" smtClean="0">
                <a:solidFill>
                  <a:srgbClr val="FF0000"/>
                </a:solidFill>
                <a:ea typeface="ＭＳ Ｐゴシック" pitchFamily="80" charset="-128"/>
              </a:rPr>
              <a:t>ring-flip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.</a:t>
            </a:r>
            <a:r>
              <a:rPr lang="en-US" altLang="en-US" sz="2000" b="1" dirty="0" smtClean="0">
                <a:solidFill>
                  <a:srgbClr val="FF0000"/>
                </a:solidFill>
                <a:ea typeface="ＭＳ Ｐゴシック" pitchFamily="80" charset="-128"/>
              </a:rPr>
              <a:t> </a:t>
            </a:r>
            <a:endParaRPr lang="en-CA" altLang="en-US" sz="2000" b="1" dirty="0" smtClean="0">
              <a:solidFill>
                <a:srgbClr val="FF0000"/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89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Ring-Flip Costs Energy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3" b="15472"/>
          <a:stretch/>
        </p:blipFill>
        <p:spPr bwMode="auto">
          <a:xfrm>
            <a:off x="506509" y="914400"/>
            <a:ext cx="813098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19100" y="5638800"/>
            <a:ext cx="8305800" cy="75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The two chair conformations are of equal energy.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19100" y="6013847"/>
            <a:ext cx="8305800" cy="75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Ring-flipping proceeds through a number of other higher energy conformations such as half-chair, twist-boat, and boat.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18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Boat and Twist-Boat Conformations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19" y="838200"/>
            <a:ext cx="6126162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121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In the boat conformation, there is no angle strain but eclipsing bonds result in torsional strain.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The twist boat conformation has fewer eclipsing bond interactions and less interference between the flagpole hydrogens.</a:t>
            </a:r>
          </a:p>
        </p:txBody>
      </p:sp>
    </p:spTree>
    <p:extLst>
      <p:ext uri="{BB962C8B-B14F-4D97-AF65-F5344CB8AC3E}">
        <p14:creationId xmlns:p14="http://schemas.microsoft.com/office/powerpoint/2010/main" val="28789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Boat And Twist Boat Conformations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200" y="2362200"/>
            <a:ext cx="8229600" cy="4419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Boat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No angle strain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High torsional strain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High steric strain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Very unstable</a:t>
            </a:r>
          </a:p>
          <a:p>
            <a:pPr marL="457200" lvl="1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Twist-boat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Relieves some torsional and 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87319F"/>
                </a:solidFill>
              </a:rPr>
              <a:t>steric strain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No angle strain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Lower E than boat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87319F"/>
                </a:solidFill>
              </a:rPr>
              <a:t>Higher E than chair</a:t>
            </a:r>
            <a:endParaRPr lang="en-US" sz="2000" b="1" dirty="0">
              <a:solidFill>
                <a:srgbClr val="87319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720864"/>
              </p:ext>
            </p:extLst>
          </p:nvPr>
        </p:nvGraphicFramePr>
        <p:xfrm>
          <a:off x="4267200" y="3262313"/>
          <a:ext cx="1081087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6" name="CS ChemDraw Drawing" r:id="rId3" imgW="1081635" imgH="624393" progId="ChemDraw.Document.6.0">
                  <p:embed/>
                </p:oleObj>
              </mc:Choice>
              <mc:Fallback>
                <p:oleObj name="CS ChemDraw Drawing" r:id="rId3" imgW="1081635" imgH="62439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200" y="3262313"/>
                        <a:ext cx="1081087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171694"/>
              </p:ext>
            </p:extLst>
          </p:nvPr>
        </p:nvGraphicFramePr>
        <p:xfrm>
          <a:off x="6018213" y="2841625"/>
          <a:ext cx="19208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7" name="CS ChemDraw Drawing" r:id="rId5" imgW="1920161" imgH="1425956" progId="ChemDraw.Document.6.0">
                  <p:embed/>
                </p:oleObj>
              </mc:Choice>
              <mc:Fallback>
                <p:oleObj name="CS ChemDraw Drawing" r:id="rId5" imgW="1920161" imgH="142595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8213" y="2841625"/>
                        <a:ext cx="192087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4" descr="04_u0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588628"/>
            <a:ext cx="5029200" cy="219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 descr="04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5025" y="838200"/>
            <a:ext cx="4933950" cy="1888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4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Overall Picture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6850" y="914401"/>
            <a:ext cx="6210300" cy="41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19100" y="5334000"/>
            <a:ext cx="83058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The cyclohexane continuously flips from one chair conformation to the other. Half-chair conformation is unstable. Approximately 1 million such interconversions occur every second. More than 99% of the molecules are estimated to be in a chair conformation at any given time</a:t>
            </a:r>
            <a:r>
              <a:rPr lang="en-IN" sz="2000" b="1" dirty="0">
                <a:solidFill>
                  <a:srgbClr val="87319F"/>
                </a:solidFill>
              </a:rPr>
              <a:t>. 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2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Example: Axial-Equatorial Switch of Substituents Upon Ring Flipping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477000" cy="414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5520928"/>
            <a:ext cx="8305800" cy="803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Ring-flipping in </a:t>
            </a:r>
            <a:r>
              <a:rPr lang="en-IN" sz="2000" b="1" dirty="0" err="1" smtClean="0">
                <a:solidFill>
                  <a:srgbClr val="87319F"/>
                </a:solidFill>
              </a:rPr>
              <a:t>bromocyclohexane</a:t>
            </a:r>
            <a:r>
              <a:rPr lang="en-IN" sz="2000" b="1" dirty="0" smtClean="0">
                <a:solidFill>
                  <a:srgbClr val="87319F"/>
                </a:solidFill>
              </a:rPr>
              <a:t> results in the bromine being switched from axial to equatorial and vice-versa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6302421"/>
            <a:ext cx="8305800" cy="479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Notice which conformation is favoured!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2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Methylcyclohexane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4" descr="04_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47" y="2286000"/>
            <a:ext cx="805270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80149" y="762000"/>
            <a:ext cx="83058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Two conformations of </a:t>
            </a:r>
            <a:r>
              <a:rPr lang="en-IN" sz="2000" b="1" dirty="0" err="1">
                <a:solidFill>
                  <a:srgbClr val="87319F"/>
                </a:solidFill>
              </a:rPr>
              <a:t>monosubstituted</a:t>
            </a:r>
            <a:r>
              <a:rPr lang="en-IN" sz="2000" b="1" dirty="0">
                <a:solidFill>
                  <a:srgbClr val="87319F"/>
                </a:solidFill>
              </a:rPr>
              <a:t> cyclohexane aren’t equally stable.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The equatorial conformer of methyl cyclohexane is more stable than the axial by 7.6 kJ/</a:t>
            </a:r>
            <a:r>
              <a:rPr lang="en-IN" sz="2000" b="1" dirty="0" err="1">
                <a:solidFill>
                  <a:srgbClr val="87319F"/>
                </a:solidFill>
              </a:rPr>
              <a:t>mol</a:t>
            </a:r>
            <a:endParaRPr lang="en-IN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1,3-Diaxial Interactions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990600"/>
            <a:ext cx="845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Difference between axial and equatorial conformers is due to steric strain caused by 1,3-diaxial interactions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Hydrogen atoms of the axial methyl group on C1 are too close to the axial hydrogens three carbons away on C3 and C5, resulting in 7.6 kJ/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of steric strain</a:t>
            </a:r>
            <a:r>
              <a:rPr lang="en-CA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</a:p>
        </p:txBody>
      </p:sp>
      <p:pic>
        <p:nvPicPr>
          <p:cNvPr id="6" name="Picture 2" descr="solomons11_fig_04_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" t="321" b="44074"/>
          <a:stretch/>
        </p:blipFill>
        <p:spPr bwMode="auto">
          <a:xfrm>
            <a:off x="1478643" y="2848404"/>
            <a:ext cx="6186714" cy="371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723" y="4415044"/>
            <a:ext cx="1241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i="1" dirty="0" smtClean="0">
                <a:solidFill>
                  <a:srgbClr val="FF0000"/>
                </a:solidFill>
              </a:rPr>
              <a:t>1,3-diaxial interactions</a:t>
            </a:r>
            <a:endParaRPr lang="en-CA" sz="1600" b="1" i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16743" y="4800260"/>
            <a:ext cx="1011464" cy="280639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Implications of Axial Methyl Group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972613"/>
            <a:ext cx="5600700" cy="458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9100" y="5867400"/>
            <a:ext cx="8305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When the methyl substituent is in an axial position on C1, it is gauche to </a:t>
            </a:r>
            <a:r>
              <a:rPr lang="en-IN" sz="2000" b="1" dirty="0" smtClean="0">
                <a:solidFill>
                  <a:srgbClr val="87319F"/>
                </a:solidFill>
              </a:rPr>
              <a:t>C3 as well as to </a:t>
            </a:r>
            <a:r>
              <a:rPr lang="en-IN" sz="2000" b="1" dirty="0">
                <a:solidFill>
                  <a:srgbClr val="87319F"/>
                </a:solidFill>
              </a:rPr>
              <a:t>C5 of the ring.</a:t>
            </a:r>
          </a:p>
        </p:txBody>
      </p:sp>
    </p:spTree>
    <p:extLst>
      <p:ext uri="{BB962C8B-B14F-4D97-AF65-F5344CB8AC3E}">
        <p14:creationId xmlns:p14="http://schemas.microsoft.com/office/powerpoint/2010/main" val="3642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B533BF"/>
                </a:solidFill>
              </a:rPr>
              <a:t>Implications of </a:t>
            </a:r>
            <a:r>
              <a:rPr lang="en-IN" sz="3200" b="1" dirty="0" smtClean="0">
                <a:solidFill>
                  <a:srgbClr val="B533BF"/>
                </a:solidFill>
              </a:rPr>
              <a:t>Equatorial </a:t>
            </a:r>
            <a:r>
              <a:rPr lang="en-IN" sz="3200" b="1" dirty="0">
                <a:solidFill>
                  <a:srgbClr val="B533BF"/>
                </a:solidFill>
              </a:rPr>
              <a:t>Methyl Group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534400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9100" y="51816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87319F"/>
                </a:solidFill>
              </a:rPr>
              <a:t>An equatorial methyl group will be anti to the C3.  </a:t>
            </a:r>
            <a:endParaRPr lang="en-IN" sz="2000" b="1" dirty="0" smtClean="0">
              <a:solidFill>
                <a:srgbClr val="87319F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This </a:t>
            </a:r>
            <a:r>
              <a:rPr lang="en-IN" sz="2000" b="1" dirty="0">
                <a:solidFill>
                  <a:srgbClr val="87319F"/>
                </a:solidFill>
              </a:rPr>
              <a:t>conformation is lower in energy and </a:t>
            </a:r>
            <a:r>
              <a:rPr lang="en-IN" sz="2000" b="1" dirty="0" smtClean="0">
                <a:solidFill>
                  <a:srgbClr val="87319F"/>
                </a:solidFill>
              </a:rPr>
              <a:t>favoured </a:t>
            </a:r>
            <a:r>
              <a:rPr lang="en-IN" sz="2000" b="1" dirty="0">
                <a:solidFill>
                  <a:srgbClr val="87319F"/>
                </a:solidFill>
              </a:rPr>
              <a:t>over the conformation with the methyl in the axial position</a:t>
            </a:r>
          </a:p>
        </p:txBody>
      </p:sp>
    </p:spTree>
    <p:extLst>
      <p:ext uri="{BB962C8B-B14F-4D97-AF65-F5344CB8AC3E}">
        <p14:creationId xmlns:p14="http://schemas.microsoft.com/office/powerpoint/2010/main" val="3642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0124" y="838200"/>
            <a:ext cx="8328076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Substituted 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cyclohexanes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occur widely in nature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itchFamily="80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 smtClean="0">
              <a:ea typeface="ＭＳ Ｐゴシック" pitchFamily="80" charset="-128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itchFamily="80" charset="-128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>
              <a:ea typeface="ＭＳ Ｐゴシック" pitchFamily="80" charset="-128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>
              <a:ea typeface="ＭＳ Ｐゴシック" pitchFamily="80" charset="-128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524000"/>
            <a:ext cx="2905125" cy="14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76358"/>
            <a:ext cx="1723361" cy="157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2971800" y="2564451"/>
            <a:ext cx="10127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altLang="en-US" sz="1400" dirty="0"/>
              <a:t>Morphine</a:t>
            </a:r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1" y="1694519"/>
            <a:ext cx="2057400" cy="120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762000" y="2564451"/>
            <a:ext cx="10127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eaLnBrk="1" hangingPunct="1"/>
            <a:r>
              <a:rPr lang="en-US" altLang="en-US" sz="1400" dirty="0" smtClean="0"/>
              <a:t>Menthol</a:t>
            </a:r>
            <a:endParaRPr lang="en-US" altLang="en-US" sz="1400" dirty="0"/>
          </a:p>
        </p:txBody>
      </p:sp>
      <p:pic>
        <p:nvPicPr>
          <p:cNvPr id="17" name="Picture 8" descr="0037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/>
          <a:stretch/>
        </p:blipFill>
        <p:spPr bwMode="auto">
          <a:xfrm>
            <a:off x="111958" y="4800600"/>
            <a:ext cx="5118005" cy="14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668" y="3580272"/>
            <a:ext cx="870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If 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cyclohexane ring 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were flat, there would be angle strain as well as torsional strain….</a:t>
            </a:r>
            <a:r>
              <a:rPr lang="en-US" altLang="en-US" sz="2000" b="1" dirty="0" smtClean="0">
                <a:solidFill>
                  <a:srgbClr val="C00000"/>
                </a:solidFill>
                <a:ea typeface="ＭＳ Ｐゴシック" pitchFamily="80" charset="-128"/>
              </a:rPr>
              <a:t>BUT it has none!</a:t>
            </a:r>
            <a:endParaRPr lang="en-US" altLang="en-US" sz="2000" b="1" dirty="0">
              <a:solidFill>
                <a:srgbClr val="C00000"/>
              </a:solidFill>
              <a:ea typeface="ＭＳ Ｐゴシック" pitchFamily="80" charset="-128"/>
            </a:endParaRPr>
          </a:p>
        </p:txBody>
      </p:sp>
      <p:sp>
        <p:nvSpPr>
          <p:cNvPr id="12" name="Rectangle 1028" descr="04p110b"/>
          <p:cNvSpPr>
            <a:spLocks noGrp="1" noChangeAspect="1" noChangeArrowheads="1"/>
          </p:cNvSpPr>
          <p:nvPr/>
        </p:nvSpPr>
        <p:spPr bwMode="auto">
          <a:xfrm>
            <a:off x="5600472" y="4114800"/>
            <a:ext cx="3383280" cy="365347"/>
          </a:xfrm>
          <a:prstGeom prst="rect">
            <a:avLst/>
          </a:prstGeom>
          <a:blipFill dpi="0" rotWithShape="1">
            <a:blip r:embed="rId6"/>
            <a:srcRect/>
            <a:stretch>
              <a:fillRect b="-13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Rectangle 1027" descr="0408"/>
          <p:cNvSpPr>
            <a:spLocks noGrp="1" noChangeAspect="1" noChangeArrowheads="1"/>
          </p:cNvSpPr>
          <p:nvPr/>
        </p:nvSpPr>
        <p:spPr bwMode="auto">
          <a:xfrm>
            <a:off x="5711405" y="4668285"/>
            <a:ext cx="3200400" cy="1859677"/>
          </a:xfrm>
          <a:prstGeom prst="rect">
            <a:avLst/>
          </a:prstGeom>
          <a:blipFill dpi="0" rotWithShape="1">
            <a:blip r:embed="rId7"/>
            <a:srcRect/>
            <a:stretch>
              <a:fillRect r="-13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8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B533BF"/>
                </a:solidFill>
              </a:rPr>
              <a:t>Relationship to Gauche Butane Interactions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3400" y="914400"/>
            <a:ext cx="80772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Gauche butane is less stable than anti butane by 3.8 kJ/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because of steric interference between hydrogen atoms on the two methyl groups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The four-carbon fragment of axial 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methylcyclohexane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and gauche butane have the same steric interaction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In general, substituents at equatorial positions are the more stable isomer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pic>
        <p:nvPicPr>
          <p:cNvPr id="6" name="Picture 5" descr="04_1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" y="3200400"/>
            <a:ext cx="8583613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Larger Substituents Prefer Equatorial Position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5" descr="04_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05238"/>
            <a:ext cx="3622264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10645"/>
          <a:stretch>
            <a:fillRect/>
          </a:stretch>
        </p:blipFill>
        <p:spPr bwMode="auto">
          <a:xfrm>
            <a:off x="31899" y="4112419"/>
            <a:ext cx="5417151" cy="225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4305" y="1524000"/>
            <a:ext cx="5729288" cy="162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06621" y="1284317"/>
            <a:ext cx="19897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39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err="1" smtClean="0">
                <a:solidFill>
                  <a:srgbClr val="B533BF"/>
                </a:solidFill>
              </a:rPr>
              <a:t>Tert</a:t>
            </a:r>
            <a:r>
              <a:rPr lang="en-IN" sz="3200" b="1" dirty="0" smtClean="0">
                <a:solidFill>
                  <a:srgbClr val="B533BF"/>
                </a:solidFill>
              </a:rPr>
              <a:t>-Butyl 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3" y="2819400"/>
            <a:ext cx="85344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1143000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Preference for equatorial position is very strong.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Often employed as a locking group i.e. if a 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tert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-butyl group is present, it “locks” the molecule in a conformation in which it is equatorial.</a:t>
            </a:r>
            <a:endParaRPr lang="en-CA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2869" y="506781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87319F"/>
                </a:solidFill>
              </a:rPr>
              <a:t>&gt;99.99%</a:t>
            </a:r>
            <a:endParaRPr lang="en-IN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What Impact Can Axial vs Equatorial Possibly Have?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1"/>
          <a:stretch>
            <a:fillRect/>
          </a:stretch>
        </p:blipFill>
        <p:spPr bwMode="auto">
          <a:xfrm>
            <a:off x="304800" y="1936972"/>
            <a:ext cx="8534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4800" y="1022572"/>
            <a:ext cx="8077200" cy="73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CA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The only difference between starch and cotton is axial vs an equatorial bond!</a:t>
            </a:r>
          </a:p>
        </p:txBody>
      </p:sp>
    </p:spTree>
    <p:extLst>
      <p:ext uri="{BB962C8B-B14F-4D97-AF65-F5344CB8AC3E}">
        <p14:creationId xmlns:p14="http://schemas.microsoft.com/office/powerpoint/2010/main" val="1563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Disubstituted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r>
              <a:rPr lang="en-IN" sz="3200" b="1" dirty="0" err="1" smtClean="0">
                <a:solidFill>
                  <a:srgbClr val="B533BF"/>
                </a:solidFill>
              </a:rPr>
              <a:t>Cyclohexanes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3152" y="914400"/>
            <a:ext cx="8429847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With multiple substituents, solid or dashed wedges are used to show positioning of the groups or by showing the groups in either axial or equatorial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positions</a:t>
            </a:r>
            <a:endParaRPr lang="en-IN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An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“UP”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substituent could be axial or equatorial depending on how the ring is flipped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2743200"/>
            <a:ext cx="2927781" cy="129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95800" y="2667000"/>
            <a:ext cx="4060878" cy="134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28600" y="4343400"/>
            <a:ext cx="8429847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When naming a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disubstituted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cycloalkane, use the prefix cis when there are two groups on the same side of the 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Use the prefix trans when two substituents are on opposite sides of a ring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165295" y="5505433"/>
            <a:ext cx="6813410" cy="129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09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Conformations of </a:t>
            </a:r>
            <a:r>
              <a:rPr lang="en-IN" sz="3200" b="1" dirty="0" err="1" smtClean="0">
                <a:solidFill>
                  <a:srgbClr val="B533BF"/>
                </a:solidFill>
              </a:rPr>
              <a:t>Disubstituted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r>
              <a:rPr lang="en-IN" sz="3200" b="1" dirty="0" err="1" smtClean="0">
                <a:solidFill>
                  <a:srgbClr val="B533BF"/>
                </a:solidFill>
              </a:rPr>
              <a:t>Cyclohexanes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914400"/>
            <a:ext cx="80772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In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disubstituted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cyclohexanes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, the steric effects of both substituents must be taken into account in both conformations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Consider </a:t>
            </a:r>
            <a:r>
              <a:rPr lang="en-IN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-1,2-dimethylcyclohexane</a:t>
            </a:r>
            <a:endParaRPr lang="en-IN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Consider the sum of all interactions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In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cis-1,2-dimethylcyclohexane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both conformations are equal in energy</a:t>
            </a:r>
          </a:p>
        </p:txBody>
      </p:sp>
      <p:pic>
        <p:nvPicPr>
          <p:cNvPr id="7" name="Picture 5" descr="04_1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2971800"/>
            <a:ext cx="8183880" cy="38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9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rgbClr val="B533BF"/>
                </a:solidFill>
              </a:rPr>
              <a:t>trans</a:t>
            </a:r>
            <a:r>
              <a:rPr lang="en-IN" sz="3200" b="1" dirty="0" smtClean="0">
                <a:solidFill>
                  <a:srgbClr val="B533BF"/>
                </a:solidFill>
              </a:rPr>
              <a:t>-1,2-Dimethylcyclohexane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0123" y="838200"/>
            <a:ext cx="8883755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One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trans conformation has both methyl groups equatorial and only a gauche butane interaction between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methyls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(3.8 kJ/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) and no 1,3-diaxial interactions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The ring-flipped conformation has both methyl groups axial with four 1,3-diaxial interactions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Steric strain of 4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x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3.8 kJ/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= 15.2 kJ/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makes the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diaxial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conformation 11.4 kJ/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mol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less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favorable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than the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diequatorial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conformation</a:t>
            </a:r>
            <a:endParaRPr lang="en-IN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pic>
        <p:nvPicPr>
          <p:cNvPr id="5" name="Picture 5" descr="04_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65966"/>
            <a:ext cx="7010400" cy="34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0123" y="5837141"/>
            <a:ext cx="36798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0070C0"/>
                </a:solidFill>
              </a:rPr>
              <a:t>trans-1,2-dimethylcyclohexane will exist almost exclusively (&gt;99%) in the </a:t>
            </a:r>
            <a:r>
              <a:rPr lang="en-IN" b="1" i="1" dirty="0" err="1">
                <a:solidFill>
                  <a:srgbClr val="0070C0"/>
                </a:solidFill>
              </a:rPr>
              <a:t>diequatorial</a:t>
            </a:r>
            <a:r>
              <a:rPr lang="en-IN" b="1" i="1" dirty="0">
                <a:solidFill>
                  <a:srgbClr val="0070C0"/>
                </a:solidFill>
              </a:rPr>
              <a:t> conformation </a:t>
            </a:r>
          </a:p>
        </p:txBody>
      </p:sp>
    </p:spTree>
    <p:extLst>
      <p:ext uri="{BB962C8B-B14F-4D97-AF65-F5344CB8AC3E}">
        <p14:creationId xmlns:p14="http://schemas.microsoft.com/office/powerpoint/2010/main" val="39759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Is Energy Calculation Necessary to Determine Most Stable Conformer?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7" name="Picture 2" descr="solomons11_figun_04_p178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6"/>
          <a:stretch/>
        </p:blipFill>
        <p:spPr bwMode="auto">
          <a:xfrm>
            <a:off x="3405963" y="4953000"/>
            <a:ext cx="5181600" cy="185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095242"/>
              </p:ext>
            </p:extLst>
          </p:nvPr>
        </p:nvGraphicFramePr>
        <p:xfrm>
          <a:off x="914400" y="5177748"/>
          <a:ext cx="1395413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6" name="CS ChemDraw Drawing" r:id="rId4" imgW="802804" imgH="807371" progId="ChemDraw.Document.6.0">
                  <p:embed/>
                </p:oleObj>
              </mc:Choice>
              <mc:Fallback>
                <p:oleObj name="CS ChemDraw Drawing" r:id="rId4" imgW="802804" imgH="807371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177748"/>
                        <a:ext cx="1395413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solomons11_figun_04_p178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"/>
          <a:stretch/>
        </p:blipFill>
        <p:spPr bwMode="auto">
          <a:xfrm>
            <a:off x="3491911" y="2438400"/>
            <a:ext cx="4838700" cy="200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92277"/>
              </p:ext>
            </p:extLst>
          </p:nvPr>
        </p:nvGraphicFramePr>
        <p:xfrm>
          <a:off x="762000" y="2590800"/>
          <a:ext cx="1395413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7" name="CS ChemDraw Drawing" r:id="rId7" imgW="802804" imgH="807371" progId="ChemDraw.Document.6.0">
                  <p:embed/>
                </p:oleObj>
              </mc:Choice>
              <mc:Fallback>
                <p:oleObj name="CS ChemDraw Drawing" r:id="rId7" imgW="802804" imgH="807371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0800"/>
                        <a:ext cx="1395413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30122" y="1295400"/>
            <a:ext cx="8709077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Knowing that a substituent prefers the equatorial position, simply determining the number of axial and equatorial substituents in each flipped conformation will tell the answer.</a:t>
            </a:r>
            <a:endParaRPr lang="en-IN" sz="2000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4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Relationship Between Substituents in Dimethyl </a:t>
            </a:r>
            <a:r>
              <a:rPr lang="en-IN" sz="3200" b="1" dirty="0" err="1" smtClean="0">
                <a:solidFill>
                  <a:srgbClr val="B533BF"/>
                </a:solidFill>
              </a:rPr>
              <a:t>Cyclohexanes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547071"/>
              </p:ext>
            </p:extLst>
          </p:nvPr>
        </p:nvGraphicFramePr>
        <p:xfrm>
          <a:off x="1752600" y="1230313"/>
          <a:ext cx="5973763" cy="5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3" r:id="rId3" imgW="6613832" imgH="6061964" progId="">
                  <p:embed/>
                </p:oleObj>
              </mc:Choice>
              <mc:Fallback>
                <p:oleObj r:id="rId3" imgW="6613832" imgH="606196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230313"/>
                        <a:ext cx="5973763" cy="547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7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rgbClr val="B533BF"/>
                </a:solidFill>
              </a:rPr>
              <a:t>cis</a:t>
            </a:r>
            <a:r>
              <a:rPr lang="en-IN" sz="3200" b="1" dirty="0" smtClean="0">
                <a:solidFill>
                  <a:srgbClr val="B533BF"/>
                </a:solidFill>
              </a:rPr>
              <a:t>-1,3-Dimethylcyclohexane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7056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457200" y="4419601"/>
            <a:ext cx="8229600" cy="152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-1,3-dimethylcyclohexane can have both methyl groups in axial positions or both in equatorial positions.  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The conformation with both methyl groups being equatorial is more stable.</a:t>
            </a:r>
          </a:p>
        </p:txBody>
      </p:sp>
    </p:spTree>
    <p:extLst>
      <p:ext uri="{BB962C8B-B14F-4D97-AF65-F5344CB8AC3E}">
        <p14:creationId xmlns:p14="http://schemas.microsoft.com/office/powerpoint/2010/main" val="32693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Cyclohexane Conformation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1514" y="980681"/>
            <a:ext cx="85352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In reality, cyclohexane adopts a puckered </a:t>
            </a:r>
            <a:r>
              <a:rPr lang="en-US" altLang="en-US" sz="2000" b="1" dirty="0">
                <a:solidFill>
                  <a:schemeClr val="accent2"/>
                </a:solidFill>
              </a:rPr>
              <a:t>“chair” conformation</a:t>
            </a:r>
            <a:r>
              <a:rPr lang="en-US" altLang="en-US" sz="2000" b="1" dirty="0">
                <a:solidFill>
                  <a:srgbClr val="87319F"/>
                </a:solidFill>
              </a:rPr>
              <a:t>, which is more stable than any possible other conformation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The chair conformation is so stable because it eliminates angle strain (all C—C—C angles are 109.5</a:t>
            </a:r>
            <a:r>
              <a:rPr lang="en-US" altLang="en-US" sz="2000" b="1" dirty="0">
                <a:solidFill>
                  <a:srgbClr val="87319F"/>
                </a:solidFill>
                <a:cs typeface="Arial" charset="0"/>
              </a:rPr>
              <a:t>°</a:t>
            </a:r>
            <a:r>
              <a:rPr lang="en-US" altLang="en-US" sz="2000" b="1" dirty="0">
                <a:solidFill>
                  <a:srgbClr val="87319F"/>
                </a:solidFill>
              </a:rPr>
              <a:t>), and torsional strain (all hydrogens on adjacent C atoms are staggered).</a:t>
            </a:r>
          </a:p>
          <a:p>
            <a:pPr>
              <a:lnSpc>
                <a:spcPct val="90000"/>
              </a:lnSpc>
            </a:pP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pic>
        <p:nvPicPr>
          <p:cNvPr id="19" name="Picture 5" descr="04_0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" y="4876800"/>
            <a:ext cx="8940566" cy="18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5" y="3048000"/>
            <a:ext cx="4572000" cy="12858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1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rgbClr val="B533BF"/>
                </a:solidFill>
              </a:rPr>
              <a:t>trans</a:t>
            </a:r>
            <a:r>
              <a:rPr lang="en-IN" sz="3200" b="1" dirty="0" smtClean="0">
                <a:solidFill>
                  <a:srgbClr val="B533BF"/>
                </a:solidFill>
              </a:rPr>
              <a:t>-1,3-Dimethylcyclohexane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1676400"/>
            <a:ext cx="7612062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7200" y="4953000"/>
            <a:ext cx="8153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rgbClr val="87319F"/>
                </a:solidFill>
              </a:rPr>
              <a:t>Both conformations have one axial and one equatorial methyl group so they have the same energy.</a:t>
            </a:r>
          </a:p>
        </p:txBody>
      </p:sp>
    </p:spTree>
    <p:extLst>
      <p:ext uri="{BB962C8B-B14F-4D97-AF65-F5344CB8AC3E}">
        <p14:creationId xmlns:p14="http://schemas.microsoft.com/office/powerpoint/2010/main" val="10702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How to Draw Cyclohexane Chair Conformation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600" y="956930"/>
            <a:ext cx="6248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/>
          <a:lstStyle>
            <a:lvl1pPr marL="342900" indent="-342900" eaLnBrk="0" hangingPunct="0">
              <a:spcBef>
                <a:spcPct val="20000"/>
              </a:spcBef>
              <a:buClr>
                <a:srgbClr val="800000"/>
              </a:buClr>
              <a:buSzPct val="7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800000"/>
              </a:buClr>
              <a:buSzPct val="70000"/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00000"/>
              </a:buClr>
              <a:buSzPct val="70000"/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>
              <a:buSzPts val="1700"/>
              <a:buFont typeface="Wingdings" pitchFamily="2" charset="2"/>
              <a:buNone/>
            </a:pPr>
            <a:endParaRPr lang="en-US" altLang="en-US" sz="2000" dirty="0">
              <a:solidFill>
                <a:srgbClr val="800000"/>
              </a:solidFill>
            </a:endParaRPr>
          </a:p>
          <a:p>
            <a:pPr algn="just">
              <a:buSzPts val="1700"/>
              <a:buFont typeface="Wingdings" pitchFamily="2" charset="2"/>
              <a:buNone/>
            </a:pPr>
            <a:r>
              <a:rPr lang="en-US" altLang="en-US" sz="2000" b="1" dirty="0">
                <a:solidFill>
                  <a:srgbClr val="800000"/>
                </a:solidFill>
                <a:latin typeface="+mn-lt"/>
              </a:rPr>
              <a:t>Step 1</a:t>
            </a:r>
            <a:r>
              <a:rPr lang="en-US" altLang="en-US" sz="2000" b="1" dirty="0">
                <a:latin typeface="+mn-lt"/>
              </a:rPr>
              <a:t>	Draw two parallel lines, slanted downward 	and </a:t>
            </a:r>
            <a:r>
              <a:rPr lang="en-US" altLang="en-US" sz="2000" b="1" dirty="0" smtClean="0">
                <a:latin typeface="+mn-lt"/>
              </a:rPr>
              <a:t>	slightly </a:t>
            </a:r>
            <a:r>
              <a:rPr lang="en-US" altLang="en-US" sz="2000" b="1" dirty="0">
                <a:latin typeface="+mn-lt"/>
              </a:rPr>
              <a:t>offset from each other. This </a:t>
            </a:r>
            <a:r>
              <a:rPr lang="en-US" altLang="en-US" sz="2000" b="1" dirty="0" smtClean="0">
                <a:latin typeface="+mn-lt"/>
              </a:rPr>
              <a:t>means </a:t>
            </a:r>
            <a:r>
              <a:rPr lang="en-US" altLang="en-US" sz="2000" b="1" dirty="0">
                <a:latin typeface="+mn-lt"/>
              </a:rPr>
              <a:t>that </a:t>
            </a:r>
            <a:r>
              <a:rPr lang="en-US" altLang="en-US" sz="2000" b="1" dirty="0" smtClean="0">
                <a:latin typeface="+mn-lt"/>
              </a:rPr>
              <a:t>	four </a:t>
            </a:r>
            <a:r>
              <a:rPr lang="en-US" altLang="en-US" sz="2000" b="1" dirty="0">
                <a:latin typeface="+mn-lt"/>
              </a:rPr>
              <a:t>of the cyclohexane carbons </a:t>
            </a:r>
            <a:r>
              <a:rPr lang="en-US" altLang="en-US" sz="2000" b="1" dirty="0" smtClean="0">
                <a:latin typeface="+mn-lt"/>
              </a:rPr>
              <a:t>lie </a:t>
            </a:r>
            <a:r>
              <a:rPr lang="en-US" altLang="en-US" sz="2000" b="1" dirty="0">
                <a:latin typeface="+mn-lt"/>
              </a:rPr>
              <a:t>in a plane.</a:t>
            </a:r>
          </a:p>
          <a:p>
            <a:pPr algn="just">
              <a:buSzPts val="1700"/>
              <a:buFont typeface="Wingdings" pitchFamily="2" charset="2"/>
              <a:buNone/>
            </a:pPr>
            <a:endParaRPr lang="en-US" altLang="en-US" sz="2000" b="1" dirty="0">
              <a:latin typeface="+mn-lt"/>
            </a:endParaRPr>
          </a:p>
          <a:p>
            <a:pPr algn="just">
              <a:buSzPts val="1700"/>
              <a:buFont typeface="Wingdings" pitchFamily="2" charset="2"/>
              <a:buNone/>
            </a:pPr>
            <a:r>
              <a:rPr lang="en-US" altLang="en-US" sz="2000" b="1" dirty="0">
                <a:solidFill>
                  <a:srgbClr val="800000"/>
                </a:solidFill>
                <a:latin typeface="+mn-lt"/>
              </a:rPr>
              <a:t>Step 2</a:t>
            </a:r>
            <a:r>
              <a:rPr lang="en-US" altLang="en-US" sz="2000" b="1" dirty="0">
                <a:latin typeface="+mn-lt"/>
              </a:rPr>
              <a:t>	Place the topmost carbon atom above and to 	the right of the plane of the other four, and 	connect bonds.</a:t>
            </a:r>
          </a:p>
          <a:p>
            <a:pPr algn="just">
              <a:buSzPts val="1700"/>
              <a:buFont typeface="Wingdings" pitchFamily="2" charset="2"/>
              <a:buNone/>
            </a:pPr>
            <a:endParaRPr lang="en-US" altLang="en-US" sz="2000" b="1" dirty="0">
              <a:latin typeface="+mn-lt"/>
            </a:endParaRPr>
          </a:p>
          <a:p>
            <a:pPr algn="just">
              <a:buSzPts val="1700"/>
              <a:buFont typeface="Wingdings" pitchFamily="2" charset="2"/>
              <a:buNone/>
            </a:pPr>
            <a:r>
              <a:rPr lang="en-US" altLang="en-US" sz="2000" b="1" dirty="0">
                <a:solidFill>
                  <a:srgbClr val="800000"/>
                </a:solidFill>
                <a:latin typeface="+mn-lt"/>
              </a:rPr>
              <a:t>Step 3</a:t>
            </a:r>
            <a:r>
              <a:rPr lang="en-US" altLang="en-US" sz="2000" b="1" dirty="0">
                <a:latin typeface="+mn-lt"/>
              </a:rPr>
              <a:t>	Place the bottommost carbon atom below 	and </a:t>
            </a:r>
            <a:r>
              <a:rPr lang="en-US" altLang="en-US" sz="2000" b="1" dirty="0" smtClean="0">
                <a:latin typeface="+mn-lt"/>
              </a:rPr>
              <a:t>	to  </a:t>
            </a:r>
            <a:r>
              <a:rPr lang="en-US" altLang="en-US" sz="2000" b="1" dirty="0">
                <a:latin typeface="+mn-lt"/>
              </a:rPr>
              <a:t>the left of the plane of the middle four, 	and </a:t>
            </a:r>
            <a:r>
              <a:rPr lang="en-US" altLang="en-US" sz="2000" b="1" dirty="0" smtClean="0">
                <a:latin typeface="+mn-lt"/>
              </a:rPr>
              <a:t>	connect </a:t>
            </a:r>
            <a:r>
              <a:rPr lang="en-US" altLang="en-US" sz="2000" b="1" dirty="0">
                <a:latin typeface="+mn-lt"/>
              </a:rPr>
              <a:t>the bonds. Note that the bonds </a:t>
            </a:r>
            <a:r>
              <a:rPr lang="en-US" altLang="en-US" sz="2000" b="1" dirty="0" smtClean="0">
                <a:latin typeface="+mn-lt"/>
              </a:rPr>
              <a:t>to 	the 	bottommost </a:t>
            </a:r>
            <a:r>
              <a:rPr lang="en-US" altLang="en-US" sz="2000" b="1" dirty="0">
                <a:latin typeface="+mn-lt"/>
              </a:rPr>
              <a:t>carbon atom a parallel </a:t>
            </a:r>
            <a:r>
              <a:rPr lang="en-US" altLang="en-US" sz="2000" b="1" dirty="0" smtClean="0">
                <a:latin typeface="+mn-lt"/>
              </a:rPr>
              <a:t>to the 	bonds </a:t>
            </a:r>
            <a:r>
              <a:rPr lang="en-US" altLang="en-US" sz="2000" b="1" dirty="0">
                <a:latin typeface="+mn-lt"/>
              </a:rPr>
              <a:t>to the topmost carbon.</a:t>
            </a:r>
          </a:p>
        </p:txBody>
      </p:sp>
      <p:pic>
        <p:nvPicPr>
          <p:cNvPr id="7" name="Picture 4" descr="04_u02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303762"/>
            <a:ext cx="1773238" cy="477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The Way Cyclohexane is Drawn in Most Books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4" descr="04p11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222500"/>
            <a:ext cx="8964613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9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Stereochemical</a:t>
            </a:r>
            <a:r>
              <a:rPr lang="en-IN" sz="3200" b="1" dirty="0" smtClean="0">
                <a:solidFill>
                  <a:srgbClr val="B533BF"/>
                </a:solidFill>
              </a:rPr>
              <a:t> Disposition of Substituents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6" name="Picture 6" descr="04_0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1" y="756112"/>
            <a:ext cx="8404277" cy="37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435728"/>
            <a:ext cx="6934200" cy="2346072"/>
          </a:xfrm>
          <a:prstGeom prst="rect">
            <a:avLst/>
          </a:prstGeom>
          <a:ln w="28575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3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Axial and Equatorial Substituents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sz="half" idx="4294967295"/>
          </p:nvPr>
        </p:nvSpPr>
        <p:spPr>
          <a:xfrm>
            <a:off x="381000" y="990600"/>
            <a:ext cx="83820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Axial bonds (red) are directed vertically parallel to the axis of the ring.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Equatorial bonds (green) are directed outward toward the equator of the molecule.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42" y="1984744"/>
            <a:ext cx="5193761" cy="487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9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Drawing the Substituents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" name="Picture 4" descr="04_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" y="1447800"/>
            <a:ext cx="8564563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Ring Flipping of Cyclohexane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60499" y="1192649"/>
            <a:ext cx="86106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3838" indent="-223838" eaLnBrk="0" hangingPunct="0"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An important conformational change in cyclohexane involves “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ring-flipping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.” </a:t>
            </a:r>
            <a:endParaRPr lang="en-US" altLang="en-US" sz="2000" dirty="0" smtClean="0">
              <a:solidFill>
                <a:srgbClr val="87319F"/>
              </a:solidFill>
              <a:latin typeface="+mn-lt"/>
            </a:endParaRPr>
          </a:p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As 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a result of a 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ring flip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, the </a:t>
            </a: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“up” 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carbons become </a:t>
            </a: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“down” 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carbons, and the </a:t>
            </a: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“down” 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carbons become </a:t>
            </a: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“up” </a:t>
            </a:r>
            <a:r>
              <a:rPr lang="en-US" altLang="en-US" sz="2000" dirty="0">
                <a:solidFill>
                  <a:srgbClr val="87319F"/>
                </a:solidFill>
                <a:latin typeface="+mn-lt"/>
              </a:rPr>
              <a:t>carbons</a:t>
            </a:r>
            <a:r>
              <a:rPr lang="en-US" altLang="en-US" sz="2000" dirty="0" smtClean="0">
                <a:solidFill>
                  <a:srgbClr val="87319F"/>
                </a:solidFill>
                <a:latin typeface="+mn-lt"/>
              </a:rPr>
              <a:t>.</a:t>
            </a:r>
            <a:endParaRPr lang="en-US" altLang="en-US" sz="2000" dirty="0">
              <a:solidFill>
                <a:srgbClr val="87319F"/>
              </a:solidFill>
              <a:latin typeface="+mn-lt"/>
            </a:endParaRP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6" y="2975344"/>
            <a:ext cx="834246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3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25721</TotalTime>
  <Words>980</Words>
  <Application>Microsoft Office PowerPoint</Application>
  <PresentationFormat>On-screen Show (4:3)</PresentationFormat>
  <Paragraphs>103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Dr. Anand Singh</cp:lastModifiedBy>
  <cp:revision>585</cp:revision>
  <dcterms:created xsi:type="dcterms:W3CDTF">2006-08-16T00:00:00Z</dcterms:created>
  <dcterms:modified xsi:type="dcterms:W3CDTF">2018-04-05T13:29:57Z</dcterms:modified>
</cp:coreProperties>
</file>